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DA910F-5CE2-8C50-54C8-92C1DB8E83E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459BCE2D-8512-936C-BB9E-7327485D73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BCF30E77-B53D-F12A-4B38-59E66166136B}"/>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5" name="Marcador de pie de página 4">
            <a:extLst>
              <a:ext uri="{FF2B5EF4-FFF2-40B4-BE49-F238E27FC236}">
                <a16:creationId xmlns:a16="http://schemas.microsoft.com/office/drawing/2014/main" id="{60515178-3E25-36E1-A682-B4ABFD4AB9F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36485DB-52AE-4E2C-877D-1966E9392DE7}"/>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315752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104C90-353C-38C1-533F-01671BDAFB85}"/>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C5DFFF7-64F1-137F-5EBE-C3AFA57ABB5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1A0ED6D-7B1D-93F1-A8A7-2FAC1EC2170A}"/>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5" name="Marcador de pie de página 4">
            <a:extLst>
              <a:ext uri="{FF2B5EF4-FFF2-40B4-BE49-F238E27FC236}">
                <a16:creationId xmlns:a16="http://schemas.microsoft.com/office/drawing/2014/main" id="{E6B013A2-0B5F-F089-7708-BDDD4A849BB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ED638E7-C113-F488-1FE1-2972D7264FDB}"/>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159290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2C95A4C-ECE4-FAFE-8448-1AB84CEC6EC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3513BA9B-A4A8-B4CA-6E89-1DEFC4ADA00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82BCF3B-940C-2429-2E98-D99D69213DFC}"/>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5" name="Marcador de pie de página 4">
            <a:extLst>
              <a:ext uri="{FF2B5EF4-FFF2-40B4-BE49-F238E27FC236}">
                <a16:creationId xmlns:a16="http://schemas.microsoft.com/office/drawing/2014/main" id="{DB138886-164C-5AF4-E06C-BE79056FB1E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96359D1-574D-B839-4CB0-12558E13D840}"/>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1972722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ACCD27-0967-B280-30A9-BA3E93F1515D}"/>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8F2DDE0-00E5-0646-6E71-49FB0469947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C4DE16D-202E-44E5-4C01-841ED747B18D}"/>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5" name="Marcador de pie de página 4">
            <a:extLst>
              <a:ext uri="{FF2B5EF4-FFF2-40B4-BE49-F238E27FC236}">
                <a16:creationId xmlns:a16="http://schemas.microsoft.com/office/drawing/2014/main" id="{D740DE98-42EE-33EF-277B-72751294C0F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17B67FF-B591-7FFC-FD01-CD17FC850168}"/>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1727733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BEA5B6-E271-C4BA-A7FE-9C2FFFBA581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4D9872D3-6087-5F93-C3C6-EF3F3F8ADF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8A09D1A-14A4-4237-B88F-04C578680938}"/>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5" name="Marcador de pie de página 4">
            <a:extLst>
              <a:ext uri="{FF2B5EF4-FFF2-40B4-BE49-F238E27FC236}">
                <a16:creationId xmlns:a16="http://schemas.microsoft.com/office/drawing/2014/main" id="{31A65957-D333-BC10-B01D-C1439EFD948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15E2843-ABAB-DD7B-C37A-A5A3F4F48785}"/>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1837987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86FCBD-EE39-0A89-4F8F-77738FE97B7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014E610-86BE-A71E-56B5-24A31BC781D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91AD6848-0AD6-EC56-D185-1BBDBBD9D64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BE37D47-A269-4EC2-B4E6-5913D3BA96BD}"/>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6" name="Marcador de pie de página 5">
            <a:extLst>
              <a:ext uri="{FF2B5EF4-FFF2-40B4-BE49-F238E27FC236}">
                <a16:creationId xmlns:a16="http://schemas.microsoft.com/office/drawing/2014/main" id="{F1485C99-4D35-A926-C6DD-F4927E2F05C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BFA3687-58D2-D6F0-F698-A4940E9BEE84}"/>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1769196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8440D-A69D-E35D-2813-1CE57DFE7C87}"/>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F124E2FB-1FE2-D57B-A13D-53BD154459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E1B19E6-CBC0-2415-42E1-EB3985DFB409}"/>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7428F4D9-DC04-C436-C3CE-C41556B519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E21083F-77FE-61C8-5123-877BFC8FC28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AE3263E1-C5F6-E36E-A647-184C13922734}"/>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8" name="Marcador de pie de página 7">
            <a:extLst>
              <a:ext uri="{FF2B5EF4-FFF2-40B4-BE49-F238E27FC236}">
                <a16:creationId xmlns:a16="http://schemas.microsoft.com/office/drawing/2014/main" id="{1D20638B-E88E-4F56-2A46-E140A51B96F6}"/>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9AD3A063-577B-D637-99DE-B2A06F67EE4A}"/>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3201395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2243C4-3D64-D853-9C44-525E4C6F49F8}"/>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41EBEBC5-3823-AA85-6E3E-79F068378BB5}"/>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4" name="Marcador de pie de página 3">
            <a:extLst>
              <a:ext uri="{FF2B5EF4-FFF2-40B4-BE49-F238E27FC236}">
                <a16:creationId xmlns:a16="http://schemas.microsoft.com/office/drawing/2014/main" id="{C2535E6F-7660-14DB-2EEC-7A40839099C8}"/>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3BAB0B8E-7C70-C2FB-8F96-97A0B6ECAE7D}"/>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205644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AD04CBE-B0AD-559E-C5F6-A82928EDD01B}"/>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3" name="Marcador de pie de página 2">
            <a:extLst>
              <a:ext uri="{FF2B5EF4-FFF2-40B4-BE49-F238E27FC236}">
                <a16:creationId xmlns:a16="http://schemas.microsoft.com/office/drawing/2014/main" id="{4E03A6DF-0FD0-0C01-A9F8-31101BDCC2B5}"/>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FAE4E7BA-1221-D9E5-B526-B19F47FD18AD}"/>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258889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A1B51-C447-8E41-7DCB-D4C14C26FC0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96DD474-B736-A440-8E3F-D58473D507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320B0220-C479-A694-F891-67E028B6C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68A5206-4CF5-AE11-83C1-443AE3AC8EAA}"/>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6" name="Marcador de pie de página 5">
            <a:extLst>
              <a:ext uri="{FF2B5EF4-FFF2-40B4-BE49-F238E27FC236}">
                <a16:creationId xmlns:a16="http://schemas.microsoft.com/office/drawing/2014/main" id="{FA3EA772-1218-63B1-14CC-52246B0A643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838ABCE-82C0-9A4E-0837-9835AAF7535B}"/>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1233120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E8E432-0386-7B2E-98A4-4DA17DF562D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4B96FA4F-09C6-FAF3-66BD-90E301E0B9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53347B3E-5F26-42CC-FECA-AB85562B94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7265923-AAB9-5855-FEB3-026DE551F56F}"/>
              </a:ext>
            </a:extLst>
          </p:cNvPr>
          <p:cNvSpPr>
            <a:spLocks noGrp="1"/>
          </p:cNvSpPr>
          <p:nvPr>
            <p:ph type="dt" sz="half" idx="10"/>
          </p:nvPr>
        </p:nvSpPr>
        <p:spPr/>
        <p:txBody>
          <a:bodyPr/>
          <a:lstStyle/>
          <a:p>
            <a:fld id="{95B48016-D9B7-4044-A61A-BC8C1B655917}" type="datetimeFigureOut">
              <a:rPr lang="es-ES" smtClean="0"/>
              <a:t>03/09/2024</a:t>
            </a:fld>
            <a:endParaRPr lang="es-ES"/>
          </a:p>
        </p:txBody>
      </p:sp>
      <p:sp>
        <p:nvSpPr>
          <p:cNvPr id="6" name="Marcador de pie de página 5">
            <a:extLst>
              <a:ext uri="{FF2B5EF4-FFF2-40B4-BE49-F238E27FC236}">
                <a16:creationId xmlns:a16="http://schemas.microsoft.com/office/drawing/2014/main" id="{04A753C0-E4A4-6388-0584-C2F32B81AF6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3903BCB-E1C8-84D3-E7D8-C2DF1F16F14C}"/>
              </a:ext>
            </a:extLst>
          </p:cNvPr>
          <p:cNvSpPr>
            <a:spLocks noGrp="1"/>
          </p:cNvSpPr>
          <p:nvPr>
            <p:ph type="sldNum" sz="quarter" idx="12"/>
          </p:nvPr>
        </p:nvSpPr>
        <p:spPr/>
        <p:txBody>
          <a:bodyPr/>
          <a:lstStyle/>
          <a:p>
            <a:fld id="{ABE85FAE-107B-4CEE-91BD-F2F9400E3BF3}" type="slidenum">
              <a:rPr lang="es-ES" smtClean="0"/>
              <a:t>‹Nº›</a:t>
            </a:fld>
            <a:endParaRPr lang="es-ES"/>
          </a:p>
        </p:txBody>
      </p:sp>
    </p:spTree>
    <p:extLst>
      <p:ext uri="{BB962C8B-B14F-4D97-AF65-F5344CB8AC3E}">
        <p14:creationId xmlns:p14="http://schemas.microsoft.com/office/powerpoint/2010/main" val="3298296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6653054-11A9-85FA-E515-9068D5B113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07242DCC-70B3-3840-E014-A443F0E42A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E00AE61-8612-7BB7-0B80-B178601CD4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48016-D9B7-4044-A61A-BC8C1B655917}" type="datetimeFigureOut">
              <a:rPr lang="es-ES" smtClean="0"/>
              <a:t>03/09/2024</a:t>
            </a:fld>
            <a:endParaRPr lang="es-ES"/>
          </a:p>
        </p:txBody>
      </p:sp>
      <p:sp>
        <p:nvSpPr>
          <p:cNvPr id="5" name="Marcador de pie de página 4">
            <a:extLst>
              <a:ext uri="{FF2B5EF4-FFF2-40B4-BE49-F238E27FC236}">
                <a16:creationId xmlns:a16="http://schemas.microsoft.com/office/drawing/2014/main" id="{0A4EC408-179E-FA96-8E30-15A04B4959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22AD327F-86A4-17C6-E6F8-7B425EE4C6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E85FAE-107B-4CEE-91BD-F2F9400E3BF3}" type="slidenum">
              <a:rPr lang="es-ES" smtClean="0"/>
              <a:t>‹Nº›</a:t>
            </a:fld>
            <a:endParaRPr lang="es-ES"/>
          </a:p>
        </p:txBody>
      </p:sp>
    </p:spTree>
    <p:extLst>
      <p:ext uri="{BB962C8B-B14F-4D97-AF65-F5344CB8AC3E}">
        <p14:creationId xmlns:p14="http://schemas.microsoft.com/office/powerpoint/2010/main" val="3747825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6D0E7E1F-CF6D-84C9-A94E-1A869D60B442}"/>
              </a:ext>
            </a:extLst>
          </p:cNvPr>
          <p:cNvSpPr>
            <a:spLocks noGrp="1"/>
          </p:cNvSpPr>
          <p:nvPr>
            <p:ph type="subTitle" idx="1"/>
          </p:nvPr>
        </p:nvSpPr>
        <p:spPr>
          <a:xfrm>
            <a:off x="2428875" y="196364"/>
            <a:ext cx="6985091" cy="923330"/>
          </a:xfrm>
        </p:spPr>
        <p:txBody>
          <a:bodyPr/>
          <a:lstStyle/>
          <a:p>
            <a:r>
              <a:rPr lang="es-ES" dirty="0">
                <a:solidFill>
                  <a:srgbClr val="002060"/>
                </a:solidFill>
              </a:rPr>
              <a:t>SEGURO DE ACCIDENTES PARA </a:t>
            </a:r>
            <a:r>
              <a:rPr lang="es-ES" dirty="0" smtClean="0">
                <a:solidFill>
                  <a:srgbClr val="002060"/>
                </a:solidFill>
              </a:rPr>
              <a:t>ALUMNOS</a:t>
            </a:r>
            <a:endParaRPr lang="es-ES" dirty="0">
              <a:solidFill>
                <a:srgbClr val="002060"/>
              </a:solidFill>
            </a:endParaRPr>
          </a:p>
        </p:txBody>
      </p:sp>
      <p:sp>
        <p:nvSpPr>
          <p:cNvPr id="7" name="CuadroTexto 6">
            <a:extLst>
              <a:ext uri="{FF2B5EF4-FFF2-40B4-BE49-F238E27FC236}">
                <a16:creationId xmlns:a16="http://schemas.microsoft.com/office/drawing/2014/main" id="{CE9373EC-D372-D2C1-5601-B3D855DC059A}"/>
              </a:ext>
            </a:extLst>
          </p:cNvPr>
          <p:cNvSpPr txBox="1"/>
          <p:nvPr/>
        </p:nvSpPr>
        <p:spPr>
          <a:xfrm>
            <a:off x="304800" y="1409891"/>
            <a:ext cx="11887200" cy="5355312"/>
          </a:xfrm>
          <a:prstGeom prst="rect">
            <a:avLst/>
          </a:prstGeom>
          <a:noFill/>
        </p:spPr>
        <p:txBody>
          <a:bodyPr wrap="square">
            <a:spAutoFit/>
          </a:bodyPr>
          <a:lstStyle/>
          <a:p>
            <a:r>
              <a:rPr lang="es-ES" b="1" dirty="0">
                <a:solidFill>
                  <a:srgbClr val="002060"/>
                </a:solidFill>
              </a:rPr>
              <a:t>¿QUE ES UN SEGURO DE ACCIDENTES ESCOLAR?</a:t>
            </a:r>
          </a:p>
          <a:p>
            <a:endParaRPr lang="es-ES" b="1" dirty="0">
              <a:solidFill>
                <a:srgbClr val="002060"/>
              </a:solidFill>
            </a:endParaRPr>
          </a:p>
          <a:p>
            <a:r>
              <a:rPr lang="es-ES" dirty="0">
                <a:solidFill>
                  <a:srgbClr val="002060"/>
                </a:solidFill>
              </a:rPr>
              <a:t> Se trata de un seguro de carácter voluntario que se puede adquirir con el objetivo de proteger a los estudiantes de una institución educativa, ante gastos incurridos por accidente y riesgo de muerte. Este tipo de pólizas se clasifica en la característica de seguros colectivos, que son contratados por una empresa o institución y amparan a varias personas.</a:t>
            </a:r>
          </a:p>
          <a:p>
            <a:r>
              <a:rPr lang="es-ES" dirty="0">
                <a:solidFill>
                  <a:srgbClr val="002060"/>
                </a:solidFill>
              </a:rPr>
              <a:t>Como su nombre lo dice, cubre gastos relacionados a la atención, traslado y rehabilitación en caso de un accidente. También tiene cobertura por invalidez.</a:t>
            </a:r>
          </a:p>
          <a:p>
            <a:endParaRPr lang="es-ES" dirty="0">
              <a:solidFill>
                <a:srgbClr val="002060"/>
              </a:solidFill>
            </a:endParaRPr>
          </a:p>
          <a:p>
            <a:r>
              <a:rPr lang="es-ES" b="1" dirty="0">
                <a:solidFill>
                  <a:srgbClr val="002060"/>
                </a:solidFill>
              </a:rPr>
              <a:t>NUESTRO SEGURO DE ACCIDENTES PARA CENTROS DOCENTES PUEDE DAR COBERTURA A LOS ACCIDENTES SUFRIDOS POR LOS ALUMNOS DURANTE:</a:t>
            </a:r>
          </a:p>
          <a:p>
            <a:endParaRPr lang="es-ES" dirty="0">
              <a:solidFill>
                <a:srgbClr val="002060"/>
              </a:solidFill>
            </a:endParaRPr>
          </a:p>
          <a:p>
            <a:r>
              <a:rPr lang="es-ES" dirty="0">
                <a:solidFill>
                  <a:srgbClr val="002060"/>
                </a:solidFill>
              </a:rPr>
              <a:t>•	Las tareas docentes propias del centro.</a:t>
            </a:r>
          </a:p>
          <a:p>
            <a:r>
              <a:rPr lang="es-ES" dirty="0">
                <a:solidFill>
                  <a:srgbClr val="002060"/>
                </a:solidFill>
              </a:rPr>
              <a:t>•	Las excursiones y viajes organizados por el tomador.</a:t>
            </a:r>
          </a:p>
          <a:p>
            <a:r>
              <a:rPr lang="es-ES" dirty="0">
                <a:solidFill>
                  <a:srgbClr val="002060"/>
                </a:solidFill>
              </a:rPr>
              <a:t>•	Las actividades extraescolares.</a:t>
            </a:r>
          </a:p>
          <a:p>
            <a:r>
              <a:rPr lang="es-ES" dirty="0">
                <a:solidFill>
                  <a:srgbClr val="002060"/>
                </a:solidFill>
              </a:rPr>
              <a:t>•	Asistencia Sanitaria.</a:t>
            </a:r>
          </a:p>
          <a:p>
            <a:r>
              <a:rPr lang="es-ES" dirty="0">
                <a:solidFill>
                  <a:srgbClr val="002060"/>
                </a:solidFill>
              </a:rPr>
              <a:t>•	Cobertura durante las Actividades Extraescolares</a:t>
            </a:r>
          </a:p>
          <a:p>
            <a:r>
              <a:rPr lang="es-ES" dirty="0">
                <a:solidFill>
                  <a:srgbClr val="002060"/>
                </a:solidFill>
              </a:rPr>
              <a:t>•	Rotura de gafas, hasta 300€</a:t>
            </a:r>
          </a:p>
          <a:p>
            <a:r>
              <a:rPr lang="es-ES" dirty="0">
                <a:solidFill>
                  <a:srgbClr val="002060"/>
                </a:solidFill>
              </a:rPr>
              <a:t>•	Gastos de Estudio, hasta 10 días.</a:t>
            </a:r>
          </a:p>
          <a:p>
            <a:r>
              <a:rPr lang="es-ES" dirty="0">
                <a:solidFill>
                  <a:srgbClr val="002060"/>
                </a:solidFill>
              </a:rPr>
              <a:t>•	Asistencia en Viaje.</a:t>
            </a:r>
          </a:p>
        </p:txBody>
      </p:sp>
      <p:pic>
        <p:nvPicPr>
          <p:cNvPr id="9" name="Imagen 8">
            <a:extLst>
              <a:ext uri="{FF2B5EF4-FFF2-40B4-BE49-F238E27FC236}">
                <a16:creationId xmlns:a16="http://schemas.microsoft.com/office/drawing/2014/main" id="{CFB472AE-8A87-6D7A-884A-DAF108CD92CB}"/>
              </a:ext>
            </a:extLst>
          </p:cNvPr>
          <p:cNvPicPr>
            <a:picLocks noChangeAspect="1"/>
          </p:cNvPicPr>
          <p:nvPr/>
        </p:nvPicPr>
        <p:blipFill>
          <a:blip r:embed="rId2"/>
          <a:stretch>
            <a:fillRect/>
          </a:stretch>
        </p:blipFill>
        <p:spPr>
          <a:xfrm>
            <a:off x="377485" y="479559"/>
            <a:ext cx="1969179" cy="640135"/>
          </a:xfrm>
          <a:prstGeom prst="rect">
            <a:avLst/>
          </a:prstGeom>
        </p:spPr>
      </p:pic>
      <p:pic>
        <p:nvPicPr>
          <p:cNvPr id="5" name="Imagen 4">
            <a:extLst>
              <a:ext uri="{FF2B5EF4-FFF2-40B4-BE49-F238E27FC236}">
                <a16:creationId xmlns:a16="http://schemas.microsoft.com/office/drawing/2014/main" id="{20294AA1-56CB-E737-A41C-1297B9142963}"/>
              </a:ext>
            </a:extLst>
          </p:cNvPr>
          <p:cNvPicPr>
            <a:picLocks noChangeAspect="1"/>
          </p:cNvPicPr>
          <p:nvPr/>
        </p:nvPicPr>
        <p:blipFill rotWithShape="1">
          <a:blip r:embed="rId3"/>
          <a:srcRect t="11564" r="72066" b="74972"/>
          <a:stretch/>
        </p:blipFill>
        <p:spPr>
          <a:xfrm>
            <a:off x="9065623" y="196364"/>
            <a:ext cx="2849542" cy="923330"/>
          </a:xfrm>
          <a:prstGeom prst="rect">
            <a:avLst/>
          </a:prstGeom>
        </p:spPr>
      </p:pic>
    </p:spTree>
    <p:extLst>
      <p:ext uri="{BB962C8B-B14F-4D97-AF65-F5344CB8AC3E}">
        <p14:creationId xmlns:p14="http://schemas.microsoft.com/office/powerpoint/2010/main" val="3791468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ipse 5">
            <a:extLst>
              <a:ext uri="{FF2B5EF4-FFF2-40B4-BE49-F238E27FC236}">
                <a16:creationId xmlns:a16="http://schemas.microsoft.com/office/drawing/2014/main" id="{96B03EE6-E58C-193E-8859-ACEB08DAABDE}"/>
              </a:ext>
            </a:extLst>
          </p:cNvPr>
          <p:cNvSpPr/>
          <p:nvPr/>
        </p:nvSpPr>
        <p:spPr>
          <a:xfrm rot="18838461">
            <a:off x="-295888" y="3915190"/>
            <a:ext cx="3422040" cy="914400"/>
          </a:xfrm>
          <a:prstGeom prst="ellipse">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2060"/>
                </a:solidFill>
              </a:rPr>
              <a:t>CON ESTAS COBERTURAS </a:t>
            </a:r>
          </a:p>
        </p:txBody>
      </p:sp>
      <p:sp>
        <p:nvSpPr>
          <p:cNvPr id="3" name="Marcador de contenido 2">
            <a:extLst>
              <a:ext uri="{FF2B5EF4-FFF2-40B4-BE49-F238E27FC236}">
                <a16:creationId xmlns:a16="http://schemas.microsoft.com/office/drawing/2014/main" id="{2DFB3B87-C3DE-9F70-73AA-9416C5EB4813}"/>
              </a:ext>
            </a:extLst>
          </p:cNvPr>
          <p:cNvSpPr>
            <a:spLocks noGrp="1"/>
          </p:cNvSpPr>
          <p:nvPr>
            <p:ph idx="1"/>
          </p:nvPr>
        </p:nvSpPr>
        <p:spPr>
          <a:xfrm>
            <a:off x="2946917" y="1572303"/>
            <a:ext cx="7456714" cy="5088359"/>
          </a:xfrm>
        </p:spPr>
        <p:txBody>
          <a:bodyPr>
            <a:normAutofit/>
          </a:bodyPr>
          <a:lstStyle/>
          <a:p>
            <a:pPr algn="l"/>
            <a:r>
              <a:rPr lang="es-ES" sz="1400" b="0" i="0" u="none" strike="noStrike" baseline="0" dirty="0">
                <a:solidFill>
                  <a:srgbClr val="000090"/>
                </a:solidFill>
                <a:latin typeface="C0FDENB0T1X011450"/>
              </a:rPr>
              <a:t>Garantías del producto Accidentes Colegios</a:t>
            </a:r>
          </a:p>
          <a:p>
            <a:pPr algn="l"/>
            <a:r>
              <a:rPr lang="es-ES" sz="1400" b="0" i="0" u="none" strike="noStrike" baseline="0" dirty="0">
                <a:solidFill>
                  <a:srgbClr val="000000"/>
                </a:solidFill>
                <a:latin typeface="C0FBON00T1X002840"/>
              </a:rPr>
              <a:t>Fallecimiento por Accidente............................................................................ 12.000,00</a:t>
            </a:r>
          </a:p>
          <a:p>
            <a:pPr algn="l"/>
            <a:r>
              <a:rPr lang="es-ES" sz="1400" b="0" i="0" u="none" strike="noStrike" baseline="0" dirty="0">
                <a:solidFill>
                  <a:srgbClr val="000000"/>
                </a:solidFill>
                <a:latin typeface="C0FBON00T1X002840"/>
              </a:rPr>
              <a:t>Incapacidad Permanente por Accidente ......................................................... 16.000,00</a:t>
            </a:r>
          </a:p>
          <a:p>
            <a:pPr algn="l"/>
            <a:r>
              <a:rPr lang="es-ES" sz="1400" b="0" i="0" u="none" strike="noStrike" baseline="0" dirty="0">
                <a:solidFill>
                  <a:srgbClr val="000000"/>
                </a:solidFill>
                <a:latin typeface="C0FBON00T1X002840"/>
              </a:rPr>
              <a:t>Asistencia Sanitaria por Accidente.................................................................. Incluida</a:t>
            </a:r>
          </a:p>
          <a:p>
            <a:pPr algn="l"/>
            <a:r>
              <a:rPr lang="es-ES" sz="1400" b="0" i="0" u="none" strike="noStrike" baseline="0" dirty="0">
                <a:solidFill>
                  <a:srgbClr val="000000"/>
                </a:solidFill>
                <a:latin typeface="C0FBON00T1X002840"/>
              </a:rPr>
              <a:t>Límite de Gastos Médicos-Hospitalarios en Centros Concertados ............... Ilimitada</a:t>
            </a:r>
          </a:p>
          <a:p>
            <a:pPr algn="l"/>
            <a:r>
              <a:rPr lang="es-ES" sz="1400" b="0" i="0" u="none" strike="noStrike" baseline="0" dirty="0">
                <a:solidFill>
                  <a:srgbClr val="000000"/>
                </a:solidFill>
                <a:latin typeface="C0FBON00T1X002840"/>
              </a:rPr>
              <a:t>Límite de Gastos Médicos-Hospitalarios en Centros de Libre Elección........ 1.500,00</a:t>
            </a:r>
          </a:p>
          <a:p>
            <a:pPr algn="l"/>
            <a:r>
              <a:rPr lang="es-ES" sz="1400" b="0" i="0" u="none" strike="noStrike" baseline="0" dirty="0">
                <a:solidFill>
                  <a:srgbClr val="000000"/>
                </a:solidFill>
                <a:latin typeface="C0FBON00T1X002840"/>
              </a:rPr>
              <a:t>Asistencia Sanitaria en el centro escolar....................................................... No incluida</a:t>
            </a:r>
          </a:p>
          <a:p>
            <a:pPr algn="l"/>
            <a:r>
              <a:rPr lang="es-ES" sz="1400" b="0" i="0" u="none" strike="noStrike" baseline="0" dirty="0">
                <a:solidFill>
                  <a:srgbClr val="000000"/>
                </a:solidFill>
                <a:latin typeface="C0FBON00T1X002840"/>
              </a:rPr>
              <a:t>Gastos de primeras prótesis y asistencia dental............................................. 1.500,00</a:t>
            </a:r>
          </a:p>
          <a:p>
            <a:pPr algn="l"/>
            <a:r>
              <a:rPr lang="es-ES" sz="1400" b="0" i="0" u="none" strike="noStrike" baseline="0" dirty="0">
                <a:solidFill>
                  <a:srgbClr val="000000"/>
                </a:solidFill>
                <a:latin typeface="C0FBON00T1X002840"/>
              </a:rPr>
              <a:t>Rotura de Gafas............................................................................................... 300,00</a:t>
            </a:r>
          </a:p>
          <a:p>
            <a:pPr algn="l"/>
            <a:r>
              <a:rPr lang="es-ES" sz="1400" b="0" i="0" u="none" strike="noStrike" baseline="0" dirty="0" err="1">
                <a:solidFill>
                  <a:srgbClr val="000000"/>
                </a:solidFill>
                <a:latin typeface="C0FBON00T1X002840"/>
              </a:rPr>
              <a:t>Cirugia</a:t>
            </a:r>
            <a:r>
              <a:rPr lang="es-ES" sz="1400" b="0" i="0" u="none" strike="noStrike" baseline="0" dirty="0">
                <a:solidFill>
                  <a:srgbClr val="000000"/>
                </a:solidFill>
                <a:latin typeface="C0FBON00T1X002840"/>
              </a:rPr>
              <a:t> reconstructiva ..................................................................................... 1.000,00</a:t>
            </a:r>
          </a:p>
          <a:p>
            <a:pPr algn="l"/>
            <a:r>
              <a:rPr lang="es-ES" sz="1400" b="0" i="0" u="none" strike="noStrike" baseline="0" dirty="0" err="1">
                <a:solidFill>
                  <a:srgbClr val="000000"/>
                </a:solidFill>
                <a:latin typeface="C0FBON00T1X002840"/>
              </a:rPr>
              <a:t>Garantias</a:t>
            </a:r>
            <a:r>
              <a:rPr lang="es-ES" sz="1400" b="0" i="0" u="none" strike="noStrike" baseline="0" dirty="0">
                <a:solidFill>
                  <a:srgbClr val="000000"/>
                </a:solidFill>
                <a:latin typeface="C0FBON00T1X002840"/>
              </a:rPr>
              <a:t> Adicionales...................................................................................... Incluida</a:t>
            </a:r>
          </a:p>
          <a:p>
            <a:pPr algn="l"/>
            <a:r>
              <a:rPr lang="es-ES" sz="1400" b="0" i="0" u="none" strike="noStrike" baseline="0" dirty="0">
                <a:solidFill>
                  <a:srgbClr val="000000"/>
                </a:solidFill>
                <a:latin typeface="C0FBON00T1X002840"/>
              </a:rPr>
              <a:t>Profesor de apoyo.......................................................................................... 10 </a:t>
            </a:r>
            <a:r>
              <a:rPr lang="es-ES" sz="1400" b="0" i="0" u="none" strike="noStrike" baseline="0" dirty="0" err="1">
                <a:solidFill>
                  <a:srgbClr val="000000"/>
                </a:solidFill>
                <a:latin typeface="C0FBON00T1X002840"/>
              </a:rPr>
              <a:t>dias</a:t>
            </a:r>
            <a:endParaRPr lang="es-ES" sz="1400" b="0" i="0" u="none" strike="noStrike" baseline="0" dirty="0">
              <a:solidFill>
                <a:srgbClr val="000000"/>
              </a:solidFill>
              <a:latin typeface="C0FBON00T1X002840"/>
            </a:endParaRPr>
          </a:p>
          <a:p>
            <a:pPr algn="l"/>
            <a:r>
              <a:rPr lang="es-ES" sz="1400" b="0" i="0" u="none" strike="noStrike" baseline="0" dirty="0">
                <a:solidFill>
                  <a:srgbClr val="000000"/>
                </a:solidFill>
                <a:latin typeface="C0FBON00T1X002840"/>
              </a:rPr>
              <a:t>Asistencia en viaje........................................................................................... Incluida</a:t>
            </a:r>
            <a:endParaRPr lang="es-ES" sz="1400" dirty="0"/>
          </a:p>
        </p:txBody>
      </p:sp>
      <p:sp>
        <p:nvSpPr>
          <p:cNvPr id="5" name="Subtítulo 2">
            <a:extLst>
              <a:ext uri="{FF2B5EF4-FFF2-40B4-BE49-F238E27FC236}">
                <a16:creationId xmlns:a16="http://schemas.microsoft.com/office/drawing/2014/main" id="{6D0E7E1F-CF6D-84C9-A94E-1A869D60B442}"/>
              </a:ext>
            </a:extLst>
          </p:cNvPr>
          <p:cNvSpPr txBox="1">
            <a:spLocks/>
          </p:cNvSpPr>
          <p:nvPr/>
        </p:nvSpPr>
        <p:spPr>
          <a:xfrm>
            <a:off x="2428875" y="196364"/>
            <a:ext cx="7194096" cy="9233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smtClean="0">
                <a:solidFill>
                  <a:srgbClr val="002060"/>
                </a:solidFill>
              </a:rPr>
              <a:t>SEGURO DE ACCIDENTES PARA ALUMNOS</a:t>
            </a:r>
            <a:endParaRPr lang="es-ES" dirty="0">
              <a:solidFill>
                <a:srgbClr val="002060"/>
              </a:solidFill>
            </a:endParaRPr>
          </a:p>
        </p:txBody>
      </p:sp>
      <p:pic>
        <p:nvPicPr>
          <p:cNvPr id="7" name="Imagen 6">
            <a:extLst>
              <a:ext uri="{FF2B5EF4-FFF2-40B4-BE49-F238E27FC236}">
                <a16:creationId xmlns:a16="http://schemas.microsoft.com/office/drawing/2014/main" id="{20294AA1-56CB-E737-A41C-1297B9142963}"/>
              </a:ext>
            </a:extLst>
          </p:cNvPr>
          <p:cNvPicPr>
            <a:picLocks noChangeAspect="1"/>
          </p:cNvPicPr>
          <p:nvPr/>
        </p:nvPicPr>
        <p:blipFill rotWithShape="1">
          <a:blip r:embed="rId2"/>
          <a:srcRect t="11564" r="72066" b="74972"/>
          <a:stretch/>
        </p:blipFill>
        <p:spPr>
          <a:xfrm>
            <a:off x="8928402" y="196364"/>
            <a:ext cx="2950459" cy="923330"/>
          </a:xfrm>
          <a:prstGeom prst="rect">
            <a:avLst/>
          </a:prstGeom>
        </p:spPr>
      </p:pic>
    </p:spTree>
    <p:extLst>
      <p:ext uri="{BB962C8B-B14F-4D97-AF65-F5344CB8AC3E}">
        <p14:creationId xmlns:p14="http://schemas.microsoft.com/office/powerpoint/2010/main" val="3889150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22C53F9B-7F8D-351C-7507-A085856DE870}"/>
              </a:ext>
            </a:extLst>
          </p:cNvPr>
          <p:cNvSpPr txBox="1"/>
          <p:nvPr/>
        </p:nvSpPr>
        <p:spPr>
          <a:xfrm>
            <a:off x="93306" y="1182021"/>
            <a:ext cx="11980506" cy="5355312"/>
          </a:xfrm>
          <a:prstGeom prst="rect">
            <a:avLst/>
          </a:prstGeom>
          <a:noFill/>
        </p:spPr>
        <p:txBody>
          <a:bodyPr wrap="square">
            <a:spAutoFit/>
          </a:bodyPr>
          <a:lstStyle/>
          <a:p>
            <a:r>
              <a:rPr lang="es-ES" b="1" dirty="0">
                <a:solidFill>
                  <a:srgbClr val="002060"/>
                </a:solidFill>
              </a:rPr>
              <a:t>PROTOCOLO DE ACTUACION EN CASO DE ACCIDENTE</a:t>
            </a:r>
          </a:p>
          <a:p>
            <a:endParaRPr lang="es-ES" dirty="0">
              <a:solidFill>
                <a:srgbClr val="002060"/>
              </a:solidFill>
            </a:endParaRPr>
          </a:p>
          <a:p>
            <a:r>
              <a:rPr lang="es-ES" dirty="0">
                <a:solidFill>
                  <a:srgbClr val="002060"/>
                </a:solidFill>
              </a:rPr>
              <a:t>Se facilita al Centro Docente y a los padres en tablón de anuncios protocolos sobre cómo proceder en caso de accidentes.</a:t>
            </a:r>
          </a:p>
          <a:p>
            <a:r>
              <a:rPr lang="es-ES" dirty="0">
                <a:solidFill>
                  <a:srgbClr val="002060"/>
                </a:solidFill>
              </a:rPr>
              <a:t>Qué hacer en caso de necesitar Asistencia Sanitaria Accidentes Colectivos</a:t>
            </a:r>
          </a:p>
          <a:p>
            <a:r>
              <a:rPr lang="es-ES" b="1" u="sng" dirty="0">
                <a:solidFill>
                  <a:srgbClr val="002060"/>
                </a:solidFill>
              </a:rPr>
              <a:t>Condición de asegurado</a:t>
            </a:r>
          </a:p>
          <a:p>
            <a:r>
              <a:rPr lang="es-ES" dirty="0">
                <a:solidFill>
                  <a:srgbClr val="002060"/>
                </a:solidFill>
              </a:rPr>
              <a:t>Se puede conocer mediante dos opciones:</a:t>
            </a:r>
          </a:p>
          <a:p>
            <a:pPr marL="800100" lvl="1" indent="-342900">
              <a:buFont typeface="+mj-lt"/>
              <a:buAutoNum type="arabicPeriod"/>
            </a:pPr>
            <a:r>
              <a:rPr lang="es-ES" dirty="0">
                <a:solidFill>
                  <a:srgbClr val="002060"/>
                </a:solidFill>
              </a:rPr>
              <a:t> </a:t>
            </a:r>
            <a:r>
              <a:rPr lang="es-ES" b="1" u="sng" dirty="0">
                <a:solidFill>
                  <a:srgbClr val="002060"/>
                </a:solidFill>
              </a:rPr>
              <a:t>Rellenando la “Declaración de accidente”</a:t>
            </a:r>
            <a:r>
              <a:rPr lang="es-ES" dirty="0">
                <a:solidFill>
                  <a:srgbClr val="002060"/>
                </a:solidFill>
              </a:rPr>
              <a:t>, que se adjunta, firmada y sellada por el centro educativo, que pertenezca el accidentado.</a:t>
            </a:r>
          </a:p>
          <a:p>
            <a:pPr marL="800100" lvl="1" indent="-342900">
              <a:buFont typeface="+mj-lt"/>
              <a:buAutoNum type="arabicPeriod"/>
            </a:pPr>
            <a:r>
              <a:rPr lang="es-ES" dirty="0">
                <a:solidFill>
                  <a:srgbClr val="002060"/>
                </a:solidFill>
              </a:rPr>
              <a:t> Acreditando frente al centro asistencial la condición de asegurado del lesionado en Axa y que corresponda a la anualidad de la fecha del accidente.</a:t>
            </a:r>
          </a:p>
          <a:p>
            <a:pPr marL="800100" lvl="1" indent="-342900">
              <a:buFont typeface="+mj-lt"/>
              <a:buAutoNum type="arabicPeriod"/>
            </a:pPr>
            <a:endParaRPr lang="es-ES" b="1" u="sng" dirty="0">
              <a:solidFill>
                <a:srgbClr val="002060"/>
              </a:solidFill>
            </a:endParaRPr>
          </a:p>
          <a:p>
            <a:r>
              <a:rPr lang="es-ES" b="1" u="sng" dirty="0">
                <a:solidFill>
                  <a:srgbClr val="002060"/>
                </a:solidFill>
              </a:rPr>
              <a:t>Qué accidentes se cubren</a:t>
            </a:r>
          </a:p>
          <a:p>
            <a:r>
              <a:rPr lang="es-ES" dirty="0">
                <a:solidFill>
                  <a:srgbClr val="002060"/>
                </a:solidFill>
              </a:rPr>
              <a:t>Los derivados de lesiones traumáticas sufridas por el asegurado, directamente relacionadas con la actividad descrita en la “Declaración del Accidente”, con origen en una lesión corporal con causa violenta, súbita, externa y ajena a la intencionalidad del asegurado.</a:t>
            </a:r>
          </a:p>
          <a:p>
            <a:r>
              <a:rPr lang="es-ES" b="1" u="sng" dirty="0">
                <a:solidFill>
                  <a:srgbClr val="002060"/>
                </a:solidFill>
              </a:rPr>
              <a:t>Justificación del accidente</a:t>
            </a:r>
          </a:p>
          <a:p>
            <a:r>
              <a:rPr lang="es-ES" dirty="0">
                <a:solidFill>
                  <a:srgbClr val="002060"/>
                </a:solidFill>
              </a:rPr>
              <a:t>El centro asistencial, acreditará al atendido como asegurado y emitirá un informe de primera asistencia  que contenga como información mínima la identificación completa de la persona atendida, la causa del accidente y el diagnóstico, adjuntando la “Declaración de accidente” facilitada por el asegurado.</a:t>
            </a:r>
          </a:p>
        </p:txBody>
      </p:sp>
      <p:pic>
        <p:nvPicPr>
          <p:cNvPr id="4" name="Imagen 3">
            <a:extLst>
              <a:ext uri="{FF2B5EF4-FFF2-40B4-BE49-F238E27FC236}">
                <a16:creationId xmlns:a16="http://schemas.microsoft.com/office/drawing/2014/main" id="{20294AA1-56CB-E737-A41C-1297B9142963}"/>
              </a:ext>
            </a:extLst>
          </p:cNvPr>
          <p:cNvPicPr>
            <a:picLocks noChangeAspect="1"/>
          </p:cNvPicPr>
          <p:nvPr/>
        </p:nvPicPr>
        <p:blipFill rotWithShape="1">
          <a:blip r:embed="rId2"/>
          <a:srcRect t="11564" r="72066" b="74972"/>
          <a:stretch/>
        </p:blipFill>
        <p:spPr>
          <a:xfrm>
            <a:off x="8964706" y="196364"/>
            <a:ext cx="2950459" cy="923330"/>
          </a:xfrm>
          <a:prstGeom prst="rect">
            <a:avLst/>
          </a:prstGeom>
        </p:spPr>
      </p:pic>
      <p:sp>
        <p:nvSpPr>
          <p:cNvPr id="7" name="Subtítulo 2">
            <a:extLst>
              <a:ext uri="{FF2B5EF4-FFF2-40B4-BE49-F238E27FC236}">
                <a16:creationId xmlns:a16="http://schemas.microsoft.com/office/drawing/2014/main" id="{6D0E7E1F-CF6D-84C9-A94E-1A869D60B442}"/>
              </a:ext>
            </a:extLst>
          </p:cNvPr>
          <p:cNvSpPr txBox="1">
            <a:spLocks/>
          </p:cNvSpPr>
          <p:nvPr/>
        </p:nvSpPr>
        <p:spPr>
          <a:xfrm>
            <a:off x="2437583" y="196364"/>
            <a:ext cx="6985091" cy="9233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smtClean="0">
                <a:solidFill>
                  <a:srgbClr val="002060"/>
                </a:solidFill>
              </a:rPr>
              <a:t>SEGURO DE ACCIDENTES PARA ALUMNOS</a:t>
            </a:r>
            <a:endParaRPr lang="es-ES" dirty="0">
              <a:solidFill>
                <a:srgbClr val="002060"/>
              </a:solidFill>
            </a:endParaRPr>
          </a:p>
        </p:txBody>
      </p:sp>
    </p:spTree>
    <p:extLst>
      <p:ext uri="{BB962C8B-B14F-4D97-AF65-F5344CB8AC3E}">
        <p14:creationId xmlns:p14="http://schemas.microsoft.com/office/powerpoint/2010/main" val="3848226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3D20D83B-F832-00C8-5723-BFB9C6D158D3}"/>
              </a:ext>
            </a:extLst>
          </p:cNvPr>
          <p:cNvSpPr txBox="1"/>
          <p:nvPr/>
        </p:nvSpPr>
        <p:spPr>
          <a:xfrm>
            <a:off x="485191" y="1707446"/>
            <a:ext cx="11234057" cy="4247317"/>
          </a:xfrm>
          <a:prstGeom prst="rect">
            <a:avLst/>
          </a:prstGeom>
          <a:noFill/>
        </p:spPr>
        <p:txBody>
          <a:bodyPr wrap="square">
            <a:spAutoFit/>
          </a:bodyPr>
          <a:lstStyle/>
          <a:p>
            <a:r>
              <a:rPr lang="es-ES" b="1" u="sng" dirty="0">
                <a:solidFill>
                  <a:srgbClr val="002060"/>
                </a:solidFill>
              </a:rPr>
              <a:t>Autorizaciones para asistencia y tratamiento asistencial</a:t>
            </a:r>
          </a:p>
          <a:p>
            <a:r>
              <a:rPr lang="es-ES" dirty="0">
                <a:solidFill>
                  <a:srgbClr val="002060"/>
                </a:solidFill>
              </a:rPr>
              <a:t>________________________________________________________________________</a:t>
            </a:r>
          </a:p>
          <a:p>
            <a:r>
              <a:rPr lang="es-ES" dirty="0">
                <a:solidFill>
                  <a:srgbClr val="002060"/>
                </a:solidFill>
              </a:rPr>
              <a:t>NO es necesario                                                                SÍ es necesario</a:t>
            </a:r>
          </a:p>
          <a:p>
            <a:r>
              <a:rPr lang="es-ES" dirty="0">
                <a:solidFill>
                  <a:srgbClr val="002060"/>
                </a:solidFill>
              </a:rPr>
              <a:t>autorización previa de AXA                                             autorización previa de AXA</a:t>
            </a:r>
          </a:p>
          <a:p>
            <a:r>
              <a:rPr lang="es-ES" dirty="0">
                <a:solidFill>
                  <a:srgbClr val="002060"/>
                </a:solidFill>
              </a:rPr>
              <a:t>------------------------------------------------------------------------------------------------------------------------</a:t>
            </a:r>
          </a:p>
          <a:p>
            <a:r>
              <a:rPr lang="es-ES" dirty="0">
                <a:solidFill>
                  <a:srgbClr val="002060"/>
                </a:solidFill>
              </a:rPr>
              <a:t>•Urgencias.                                                             . Cualquier otra prestación sanitaria</a:t>
            </a:r>
          </a:p>
          <a:p>
            <a:r>
              <a:rPr lang="es-ES" dirty="0">
                <a:solidFill>
                  <a:srgbClr val="002060"/>
                </a:solidFill>
              </a:rPr>
              <a:t>•Las pruebas diagnósticas imprescindibles </a:t>
            </a:r>
          </a:p>
          <a:p>
            <a:r>
              <a:rPr lang="es-ES" dirty="0">
                <a:solidFill>
                  <a:srgbClr val="002060"/>
                </a:solidFill>
              </a:rPr>
              <a:t>  para la atención de urgencias. </a:t>
            </a:r>
          </a:p>
          <a:p>
            <a:r>
              <a:rPr lang="es-ES" dirty="0">
                <a:solidFill>
                  <a:srgbClr val="002060"/>
                </a:solidFill>
              </a:rPr>
              <a:t>•Primera consulta de la especialista sucesiva a</a:t>
            </a:r>
          </a:p>
          <a:p>
            <a:r>
              <a:rPr lang="es-ES" dirty="0">
                <a:solidFill>
                  <a:srgbClr val="002060"/>
                </a:solidFill>
              </a:rPr>
              <a:t> la urgencia, siempre que se preste en el </a:t>
            </a:r>
          </a:p>
          <a:p>
            <a:r>
              <a:rPr lang="es-ES" dirty="0">
                <a:solidFill>
                  <a:srgbClr val="002060"/>
                </a:solidFill>
              </a:rPr>
              <a:t> mismo centro donde se atendió la urgencia.</a:t>
            </a:r>
          </a:p>
          <a:p>
            <a:endParaRPr lang="es-ES" dirty="0">
              <a:solidFill>
                <a:srgbClr val="002060"/>
              </a:solidFill>
            </a:endParaRPr>
          </a:p>
          <a:p>
            <a:r>
              <a:rPr lang="es-ES" b="1" u="sng" dirty="0">
                <a:solidFill>
                  <a:srgbClr val="002060"/>
                </a:solidFill>
              </a:rPr>
              <a:t>¿Cómo solicitar una autorización?</a:t>
            </a:r>
          </a:p>
          <a:p>
            <a:r>
              <a:rPr lang="es-ES" dirty="0">
                <a:solidFill>
                  <a:srgbClr val="002060"/>
                </a:solidFill>
              </a:rPr>
              <a:t>A través de correo electrónico a siniestros.gestioncorporalesnoauto@axa.es, adjuntando, en</a:t>
            </a:r>
          </a:p>
          <a:p>
            <a:r>
              <a:rPr lang="es-ES" dirty="0">
                <a:solidFill>
                  <a:srgbClr val="002060"/>
                </a:solidFill>
              </a:rPr>
              <a:t>comunicación encriptada, el correspondiente informe que lo justifique.</a:t>
            </a:r>
          </a:p>
        </p:txBody>
      </p:sp>
      <p:pic>
        <p:nvPicPr>
          <p:cNvPr id="4" name="Imagen 3">
            <a:extLst>
              <a:ext uri="{FF2B5EF4-FFF2-40B4-BE49-F238E27FC236}">
                <a16:creationId xmlns:a16="http://schemas.microsoft.com/office/drawing/2014/main" id="{20294AA1-56CB-E737-A41C-1297B9142963}"/>
              </a:ext>
            </a:extLst>
          </p:cNvPr>
          <p:cNvPicPr>
            <a:picLocks noChangeAspect="1"/>
          </p:cNvPicPr>
          <p:nvPr/>
        </p:nvPicPr>
        <p:blipFill rotWithShape="1">
          <a:blip r:embed="rId2"/>
          <a:srcRect t="11564" r="72066" b="74972"/>
          <a:stretch/>
        </p:blipFill>
        <p:spPr>
          <a:xfrm>
            <a:off x="8964706" y="196364"/>
            <a:ext cx="2950459" cy="923330"/>
          </a:xfrm>
          <a:prstGeom prst="rect">
            <a:avLst/>
          </a:prstGeom>
        </p:spPr>
      </p:pic>
      <p:sp>
        <p:nvSpPr>
          <p:cNvPr id="5" name="Subtítulo 2">
            <a:extLst>
              <a:ext uri="{FF2B5EF4-FFF2-40B4-BE49-F238E27FC236}">
                <a16:creationId xmlns:a16="http://schemas.microsoft.com/office/drawing/2014/main" id="{6D0E7E1F-CF6D-84C9-A94E-1A869D60B442}"/>
              </a:ext>
            </a:extLst>
          </p:cNvPr>
          <p:cNvSpPr txBox="1">
            <a:spLocks/>
          </p:cNvSpPr>
          <p:nvPr/>
        </p:nvSpPr>
        <p:spPr>
          <a:xfrm>
            <a:off x="2428875" y="196364"/>
            <a:ext cx="6985091" cy="9233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smtClean="0">
                <a:solidFill>
                  <a:srgbClr val="002060"/>
                </a:solidFill>
              </a:rPr>
              <a:t>SEGURO DE ACCIDENTES PARA ALUMNOS</a:t>
            </a:r>
            <a:endParaRPr lang="es-ES" dirty="0">
              <a:solidFill>
                <a:srgbClr val="002060"/>
              </a:solidFill>
            </a:endParaRPr>
          </a:p>
        </p:txBody>
      </p:sp>
    </p:spTree>
    <p:extLst>
      <p:ext uri="{BB962C8B-B14F-4D97-AF65-F5344CB8AC3E}">
        <p14:creationId xmlns:p14="http://schemas.microsoft.com/office/powerpoint/2010/main" val="2627815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C394C652-71F1-8BA9-0517-890646C8925C}"/>
              </a:ext>
            </a:extLst>
          </p:cNvPr>
          <p:cNvSpPr txBox="1"/>
          <p:nvPr/>
        </p:nvSpPr>
        <p:spPr>
          <a:xfrm>
            <a:off x="182781" y="1685292"/>
            <a:ext cx="11826438" cy="4524315"/>
          </a:xfrm>
          <a:prstGeom prst="rect">
            <a:avLst/>
          </a:prstGeom>
          <a:noFill/>
        </p:spPr>
        <p:txBody>
          <a:bodyPr wrap="square">
            <a:spAutoFit/>
          </a:bodyPr>
          <a:lstStyle/>
          <a:p>
            <a:r>
              <a:rPr lang="es-ES" b="1" u="sng" dirty="0">
                <a:solidFill>
                  <a:srgbClr val="002060"/>
                </a:solidFill>
              </a:rPr>
              <a:t>Comunicación del siniestro</a:t>
            </a:r>
          </a:p>
          <a:p>
            <a:r>
              <a:rPr lang="es-ES" dirty="0">
                <a:solidFill>
                  <a:srgbClr val="002060"/>
                </a:solidFill>
              </a:rPr>
              <a:t>. La declaración de accidente se comunicará a la aseguradora por el asegurado remitiendo el</a:t>
            </a:r>
          </a:p>
          <a:p>
            <a:r>
              <a:rPr lang="es-ES" dirty="0">
                <a:solidFill>
                  <a:srgbClr val="002060"/>
                </a:solidFill>
              </a:rPr>
              <a:t>  formulario “DECLARACIÓN DE ACCIDENTE” por correo electrónico a la dirección </a:t>
            </a:r>
            <a:r>
              <a:rPr lang="es-ES" b="1" dirty="0">
                <a:solidFill>
                  <a:srgbClr val="002060"/>
                </a:solidFill>
              </a:rPr>
              <a:t>aperturas.corporalesnoauto@axa.es</a:t>
            </a:r>
          </a:p>
          <a:p>
            <a:r>
              <a:rPr lang="es-ES" dirty="0">
                <a:solidFill>
                  <a:srgbClr val="002060"/>
                </a:solidFill>
              </a:rPr>
              <a:t>. En caso de urgencia, se puede utilizar la opción telefónica: </a:t>
            </a:r>
          </a:p>
          <a:p>
            <a:r>
              <a:rPr lang="es-ES" dirty="0">
                <a:solidFill>
                  <a:srgbClr val="002060"/>
                </a:solidFill>
              </a:rPr>
              <a:t>  teléfono 24 horas AXA 902 40 40 84, eligiendo las opciones “2 - SINIESTROS”, “2 - PARA OTROS SINIESTROS”, “3 - PARA OTRO    TIPO DE SINIESTROS O CONSULTAR UNO YA ABIERTO” y solicitar al operador que traslade la llamada a siniestros con lesiones. En este caso deberá facilitarse:</a:t>
            </a:r>
          </a:p>
          <a:p>
            <a:pPr lvl="1"/>
            <a:r>
              <a:rPr lang="es-ES" dirty="0">
                <a:solidFill>
                  <a:srgbClr val="002060"/>
                </a:solidFill>
              </a:rPr>
              <a:t>- Datos personales del lesionado y teléfono de contacto.</a:t>
            </a:r>
          </a:p>
          <a:p>
            <a:pPr lvl="1"/>
            <a:r>
              <a:rPr lang="es-ES" dirty="0">
                <a:solidFill>
                  <a:srgbClr val="002060"/>
                </a:solidFill>
              </a:rPr>
              <a:t>- Datos del centro educativo, federación, club, entidad pública o privada, deportiva o recreativa   a la que pertenece el          	asegurado lesionado.</a:t>
            </a:r>
          </a:p>
          <a:p>
            <a:pPr lvl="1"/>
            <a:r>
              <a:rPr lang="es-ES" dirty="0">
                <a:solidFill>
                  <a:srgbClr val="002060"/>
                </a:solidFill>
              </a:rPr>
              <a:t>- Fecha, lugar y forma de ocurrencia.</a:t>
            </a:r>
          </a:p>
          <a:p>
            <a:pPr lvl="1"/>
            <a:r>
              <a:rPr lang="es-ES" dirty="0">
                <a:solidFill>
                  <a:srgbClr val="002060"/>
                </a:solidFill>
              </a:rPr>
              <a:t>- Lesión inicial apreciada.</a:t>
            </a:r>
          </a:p>
          <a:p>
            <a:pPr lvl="1"/>
            <a:r>
              <a:rPr lang="es-ES" dirty="0">
                <a:solidFill>
                  <a:srgbClr val="002060"/>
                </a:solidFill>
              </a:rPr>
              <a:t>- Centro en el que se prestó la primera asistencia sanitaria o de urgencias.</a:t>
            </a:r>
          </a:p>
          <a:p>
            <a:pPr lvl="1"/>
            <a:r>
              <a:rPr lang="es-ES" dirty="0">
                <a:solidFill>
                  <a:srgbClr val="002060"/>
                </a:solidFill>
              </a:rPr>
              <a:t>- Centro en el que se prestó la primera asistencia sanitaria o de urgencias.</a:t>
            </a:r>
          </a:p>
          <a:p>
            <a:r>
              <a:rPr lang="es-ES" dirty="0">
                <a:solidFill>
                  <a:srgbClr val="002060"/>
                </a:solidFill>
              </a:rPr>
              <a:t>Nota importante: este documento es sólo un resumen de las normas de actuación en caso de accidente, que figuran en su totalidad en el contrato de seguro firmado, de obligada lectura en caso de siniestro.</a:t>
            </a:r>
          </a:p>
        </p:txBody>
      </p:sp>
      <p:pic>
        <p:nvPicPr>
          <p:cNvPr id="4" name="Imagen 3">
            <a:extLst>
              <a:ext uri="{FF2B5EF4-FFF2-40B4-BE49-F238E27FC236}">
                <a16:creationId xmlns:a16="http://schemas.microsoft.com/office/drawing/2014/main" id="{20294AA1-56CB-E737-A41C-1297B9142963}"/>
              </a:ext>
            </a:extLst>
          </p:cNvPr>
          <p:cNvPicPr>
            <a:picLocks noChangeAspect="1"/>
          </p:cNvPicPr>
          <p:nvPr/>
        </p:nvPicPr>
        <p:blipFill rotWithShape="1">
          <a:blip r:embed="rId2"/>
          <a:srcRect t="11564" r="72066" b="74972"/>
          <a:stretch/>
        </p:blipFill>
        <p:spPr>
          <a:xfrm>
            <a:off x="8964706" y="196364"/>
            <a:ext cx="2950459" cy="923330"/>
          </a:xfrm>
          <a:prstGeom prst="rect">
            <a:avLst/>
          </a:prstGeom>
        </p:spPr>
      </p:pic>
      <p:sp>
        <p:nvSpPr>
          <p:cNvPr id="5" name="Subtítulo 2">
            <a:extLst>
              <a:ext uri="{FF2B5EF4-FFF2-40B4-BE49-F238E27FC236}">
                <a16:creationId xmlns:a16="http://schemas.microsoft.com/office/drawing/2014/main" id="{6D0E7E1F-CF6D-84C9-A94E-1A869D60B442}"/>
              </a:ext>
            </a:extLst>
          </p:cNvPr>
          <p:cNvSpPr txBox="1">
            <a:spLocks/>
          </p:cNvSpPr>
          <p:nvPr/>
        </p:nvSpPr>
        <p:spPr>
          <a:xfrm>
            <a:off x="2428875" y="196364"/>
            <a:ext cx="6985091" cy="9233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smtClean="0">
                <a:solidFill>
                  <a:srgbClr val="002060"/>
                </a:solidFill>
              </a:rPr>
              <a:t>SEGURO DE ACCIDENTES PARA ALUMNOS</a:t>
            </a:r>
            <a:endParaRPr lang="es-ES" dirty="0">
              <a:solidFill>
                <a:srgbClr val="002060"/>
              </a:solidFill>
            </a:endParaRPr>
          </a:p>
        </p:txBody>
      </p:sp>
    </p:spTree>
    <p:extLst>
      <p:ext uri="{BB962C8B-B14F-4D97-AF65-F5344CB8AC3E}">
        <p14:creationId xmlns:p14="http://schemas.microsoft.com/office/powerpoint/2010/main" val="3730041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06763CE5-0BB4-37AE-0F70-86AEFDD7E791}"/>
              </a:ext>
            </a:extLst>
          </p:cNvPr>
          <p:cNvPicPr>
            <a:picLocks noChangeAspect="1"/>
          </p:cNvPicPr>
          <p:nvPr/>
        </p:nvPicPr>
        <p:blipFill>
          <a:blip r:embed="rId2"/>
          <a:stretch>
            <a:fillRect/>
          </a:stretch>
        </p:blipFill>
        <p:spPr>
          <a:xfrm>
            <a:off x="0" y="1807189"/>
            <a:ext cx="12192000" cy="4839155"/>
          </a:xfrm>
          <a:prstGeom prst="rect">
            <a:avLst/>
          </a:prstGeom>
        </p:spPr>
      </p:pic>
      <p:sp>
        <p:nvSpPr>
          <p:cNvPr id="10" name="Rectángulo: esquinas redondeadas 9">
            <a:extLst>
              <a:ext uri="{FF2B5EF4-FFF2-40B4-BE49-F238E27FC236}">
                <a16:creationId xmlns:a16="http://schemas.microsoft.com/office/drawing/2014/main" id="{16C82E7B-1894-5D49-8955-E00A89BB72BE}"/>
              </a:ext>
            </a:extLst>
          </p:cNvPr>
          <p:cNvSpPr/>
          <p:nvPr/>
        </p:nvSpPr>
        <p:spPr>
          <a:xfrm>
            <a:off x="525624" y="1302619"/>
            <a:ext cx="6267061" cy="641866"/>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CuadroTexto 10">
            <a:extLst>
              <a:ext uri="{FF2B5EF4-FFF2-40B4-BE49-F238E27FC236}">
                <a16:creationId xmlns:a16="http://schemas.microsoft.com/office/drawing/2014/main" id="{C337D74F-25F7-C495-6916-495E46B54284}"/>
              </a:ext>
            </a:extLst>
          </p:cNvPr>
          <p:cNvSpPr txBox="1"/>
          <p:nvPr/>
        </p:nvSpPr>
        <p:spPr>
          <a:xfrm flipH="1">
            <a:off x="868386" y="1302619"/>
            <a:ext cx="6101580" cy="369332"/>
          </a:xfrm>
          <a:prstGeom prst="rect">
            <a:avLst/>
          </a:prstGeom>
          <a:noFill/>
        </p:spPr>
        <p:txBody>
          <a:bodyPr wrap="square" rtlCol="0">
            <a:spAutoFit/>
          </a:bodyPr>
          <a:lstStyle/>
          <a:p>
            <a:r>
              <a:rPr lang="es-ES" dirty="0">
                <a:solidFill>
                  <a:srgbClr val="C00000"/>
                </a:solidFill>
              </a:rPr>
              <a:t>INFORMACION PARA LOS PADRES EN CASO DE CONTRATACION</a:t>
            </a:r>
          </a:p>
        </p:txBody>
      </p:sp>
      <p:pic>
        <p:nvPicPr>
          <p:cNvPr id="6" name="Imagen 5">
            <a:extLst>
              <a:ext uri="{FF2B5EF4-FFF2-40B4-BE49-F238E27FC236}">
                <a16:creationId xmlns:a16="http://schemas.microsoft.com/office/drawing/2014/main" id="{20294AA1-56CB-E737-A41C-1297B9142963}"/>
              </a:ext>
            </a:extLst>
          </p:cNvPr>
          <p:cNvPicPr>
            <a:picLocks noChangeAspect="1"/>
          </p:cNvPicPr>
          <p:nvPr/>
        </p:nvPicPr>
        <p:blipFill rotWithShape="1">
          <a:blip r:embed="rId3"/>
          <a:srcRect t="11564" r="72066" b="74972"/>
          <a:stretch/>
        </p:blipFill>
        <p:spPr>
          <a:xfrm>
            <a:off x="8964706" y="196364"/>
            <a:ext cx="2950459" cy="923330"/>
          </a:xfrm>
          <a:prstGeom prst="rect">
            <a:avLst/>
          </a:prstGeom>
        </p:spPr>
      </p:pic>
      <p:sp>
        <p:nvSpPr>
          <p:cNvPr id="7" name="Subtítulo 2">
            <a:extLst>
              <a:ext uri="{FF2B5EF4-FFF2-40B4-BE49-F238E27FC236}">
                <a16:creationId xmlns:a16="http://schemas.microsoft.com/office/drawing/2014/main" id="{6D0E7E1F-CF6D-84C9-A94E-1A869D60B442}"/>
              </a:ext>
            </a:extLst>
          </p:cNvPr>
          <p:cNvSpPr txBox="1">
            <a:spLocks/>
          </p:cNvSpPr>
          <p:nvPr/>
        </p:nvSpPr>
        <p:spPr>
          <a:xfrm>
            <a:off x="2428875" y="196364"/>
            <a:ext cx="6985091" cy="9233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dirty="0" smtClean="0">
                <a:solidFill>
                  <a:srgbClr val="002060"/>
                </a:solidFill>
              </a:rPr>
              <a:t>SEGURO DE ACCIDENTES PARA ALUMNOS</a:t>
            </a:r>
            <a:endParaRPr lang="es-ES" dirty="0">
              <a:solidFill>
                <a:srgbClr val="002060"/>
              </a:solidFill>
            </a:endParaRPr>
          </a:p>
        </p:txBody>
      </p:sp>
    </p:spTree>
    <p:extLst>
      <p:ext uri="{BB962C8B-B14F-4D97-AF65-F5344CB8AC3E}">
        <p14:creationId xmlns:p14="http://schemas.microsoft.com/office/powerpoint/2010/main" val="410691243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677</Words>
  <Application>Microsoft Office PowerPoint</Application>
  <PresentationFormat>Panorámica</PresentationFormat>
  <Paragraphs>76</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C0FBON00T1X002840</vt:lpstr>
      <vt:lpstr>C0FDENB0T1X011450</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dc:creator>
  <cp:lastModifiedBy>Gestión</cp:lastModifiedBy>
  <cp:revision>5</cp:revision>
  <dcterms:created xsi:type="dcterms:W3CDTF">2023-07-18T11:13:37Z</dcterms:created>
  <dcterms:modified xsi:type="dcterms:W3CDTF">2024-09-03T11:27:13Z</dcterms:modified>
</cp:coreProperties>
</file>