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notesMasterIdLst>
    <p:notesMasterId r:id="rId10"/>
  </p:notesMasterIdLst>
  <p:sldIdLst>
    <p:sldId id="256" r:id="rId2"/>
    <p:sldId id="259" r:id="rId3"/>
    <p:sldId id="260" r:id="rId4"/>
    <p:sldId id="261" r:id="rId5"/>
    <p:sldId id="268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trinidad58@gmail.com" initials="j" lastIdx="1" clrIdx="0">
    <p:extLst>
      <p:ext uri="{19B8F6BF-5375-455C-9EA6-DF929625EA0E}">
        <p15:presenceInfo xmlns:p15="http://schemas.microsoft.com/office/powerpoint/2012/main" userId="5069b0107e7cd64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38" autoAdjust="0"/>
  </p:normalViewPr>
  <p:slideViewPr>
    <p:cSldViewPr>
      <p:cViewPr varScale="1">
        <p:scale>
          <a:sx n="69" d="100"/>
          <a:sy n="69" d="100"/>
        </p:scale>
        <p:origin x="12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1º BACHILLER</a:t>
            </a:r>
          </a:p>
        </c:rich>
      </c:tx>
      <c:layout>
        <c:manualLayout>
          <c:xMode val="edge"/>
          <c:yMode val="edge"/>
          <c:x val="0.60916753930414369"/>
          <c:y val="3.686005716501465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590059734857409"/>
          <c:y val="5.0914579622225932E-2"/>
          <c:w val="0.65218728651899238"/>
          <c:h val="0.9655498687664045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TOTALES</c:v>
                </c:pt>
              </c:strCache>
            </c:strRef>
          </c:tx>
          <c:spPr>
            <a:ln cmpd="sng">
              <a:solidFill>
                <a:schemeClr val="accent1">
                  <a:alpha val="86000"/>
                </a:schemeClr>
              </a:solidFill>
            </a:ln>
            <a:effectLst>
              <a:outerShdw blurRad="368300" dist="584200" dir="5160000" algn="ctr" rotWithShape="0">
                <a:srgbClr val="000000">
                  <a:alpha val="58000"/>
                </a:srgbClr>
              </a:outerShdw>
            </a:effectLst>
            <a:scene3d>
              <a:camera prst="orthographicFront"/>
              <a:lightRig rig="freezing" dir="t"/>
            </a:scene3d>
            <a:sp3d prstMaterial="dkEdge">
              <a:bevelT w="152400" h="50800" prst="softRound"/>
              <a:bevelB w="101600" prst="riblet"/>
            </a:sp3d>
          </c:spPr>
          <c:explosion val="8"/>
          <c:dPt>
            <c:idx val="0"/>
            <c:bubble3D val="0"/>
            <c:explosion val="12"/>
            <c:extLst>
              <c:ext xmlns:c16="http://schemas.microsoft.com/office/drawing/2014/chart" uri="{C3380CC4-5D6E-409C-BE32-E72D297353CC}">
                <c16:uniqueId val="{00000000-1BDD-44B6-9D59-68962A8CAC5E}"/>
              </c:ext>
            </c:extLst>
          </c:dPt>
          <c:dLbls>
            <c:dLbl>
              <c:idx val="2"/>
              <c:layout>
                <c:manualLayout>
                  <c:x val="1.9231363969803197E-2"/>
                  <c:y val="3.732080787957735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16-476D-AF6E-464DBD792AB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TOTAL APROBADOS EN JUNIO</c:v>
                </c:pt>
                <c:pt idx="1">
                  <c:v>SUSPENDEN 1</c:v>
                </c:pt>
                <c:pt idx="2">
                  <c:v>SUSPENDEN 3</c:v>
                </c:pt>
                <c:pt idx="3">
                  <c:v>ABANDONA</c:v>
                </c:pt>
                <c:pt idx="4">
                  <c:v>NO CONTESTAN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14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16-476D-AF6E-464DBD792A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20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25400">
          <a:noFill/>
        </a:ln>
      </c:spPr>
    </c:plotArea>
    <c:legend>
      <c:legendPos val="r"/>
      <c:overlay val="0"/>
      <c:sp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ln>
          <a:solidFill>
            <a:schemeClr val="tx1"/>
          </a:solidFill>
        </a:ln>
      </c:spPr>
    </c:legend>
    <c:plotVisOnly val="1"/>
    <c:dispBlanksAs val="zero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466810574650817"/>
          <c:y val="0.14677481889434407"/>
          <c:w val="0.99305089941706448"/>
          <c:h val="0.811121214035120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ALUMNOS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466-479A-B9AB-C76BFF338E7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66-479A-B9AB-C76BFF338E7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E64-4884-9021-8C2B0AE7716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466-479A-B9AB-C76BFF338E73}"/>
                </c:ext>
              </c:extLst>
            </c:dLbl>
            <c:dLbl>
              <c:idx val="4"/>
              <c:layout>
                <c:manualLayout>
                  <c:x val="-0.18041648525358497"/>
                  <c:y val="-2.09977572080592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E64-4884-9021-8C2B0AE771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5"/>
                <c:pt idx="0">
                  <c:v>CIENCIAS DE LA SALUD</c:v>
                </c:pt>
                <c:pt idx="1">
                  <c:v>NO CONTESTA</c:v>
                </c:pt>
                <c:pt idx="2">
                  <c:v>HUMANIDADES</c:v>
                </c:pt>
                <c:pt idx="3">
                  <c:v>SOCIALES</c:v>
                </c:pt>
                <c:pt idx="4">
                  <c:v>TECNOLOGICO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5"/>
                <c:pt idx="0">
                  <c:v>7</c:v>
                </c:pt>
                <c:pt idx="1">
                  <c:v>1</c:v>
                </c:pt>
                <c:pt idx="2">
                  <c:v>3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66-479A-B9AB-C76BFF338E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26"/>
        <c:overlap val="-58"/>
        <c:axId val="57700736"/>
        <c:axId val="57674368"/>
      </c:barChart>
      <c:valAx>
        <c:axId val="5767436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7700736"/>
        <c:crosses val="autoZero"/>
        <c:crossBetween val="between"/>
      </c:valAx>
      <c:catAx>
        <c:axId val="57700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76743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NOTAS MEDIAS</c:v>
                </c:pt>
              </c:strCache>
            </c:strRef>
          </c:tx>
          <c:spPr>
            <a:ln>
              <a:solidFill>
                <a:schemeClr val="tx2">
                  <a:lumMod val="50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50C-4D9A-A01A-67D274CE9A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50C-4D9A-A01A-67D274CE9AD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50C-4D9A-A01A-67D274CE9AD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tx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1BF-4678-9867-C6C3569F643E}"/>
              </c:ext>
            </c:extLst>
          </c:dPt>
          <c:dLbls>
            <c:dLbl>
              <c:idx val="0"/>
              <c:layout>
                <c:manualLayout>
                  <c:x val="9.3750000000000042E-2"/>
                  <c:y val="-3.1250000000000042E-2"/>
                </c:manualLayout>
              </c:layout>
              <c:tx>
                <c:rich>
                  <a:bodyPr/>
                  <a:lstStyle/>
                  <a:p>
                    <a:fld id="{6FB5E3FE-6D8F-486B-9906-52D0C6489C7F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; </a:t>
                    </a:r>
                    <a:r>
                      <a:rPr lang="en-US" baseline="0" dirty="0" smtClean="0"/>
                      <a:t>4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50C-4D9A-A01A-67D274CE9AD3}"/>
                </c:ext>
              </c:extLst>
            </c:dLbl>
            <c:dLbl>
              <c:idx val="1"/>
              <c:layout>
                <c:manualLayout>
                  <c:x val="0.15208333333333343"/>
                  <c:y val="3.125000000000001E-3"/>
                </c:manualLayout>
              </c:layout>
              <c:tx>
                <c:rich>
                  <a:bodyPr/>
                  <a:lstStyle/>
                  <a:p>
                    <a:fld id="{43FAD792-A13C-4146-835A-C9D7D19878DE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; </a:t>
                    </a:r>
                    <a:r>
                      <a:rPr lang="en-US" baseline="0" dirty="0" smtClean="0"/>
                      <a:t>7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50C-4D9A-A01A-67D274CE9AD3}"/>
                </c:ext>
              </c:extLst>
            </c:dLbl>
            <c:dLbl>
              <c:idx val="2"/>
              <c:layout>
                <c:manualLayout>
                  <c:x val="-0.19791666666666671"/>
                  <c:y val="3.125000000000001E-3"/>
                </c:manualLayout>
              </c:layout>
              <c:tx>
                <c:rich>
                  <a:bodyPr/>
                  <a:lstStyle/>
                  <a:p>
                    <a:fld id="{D5A2BB03-B97C-4C12-A310-04473B0A9517}" type="CATEGORYNAME">
                      <a:rPr lang="en-US"/>
                      <a:pPr/>
                      <a:t>[NOMBRE DE CATEGORÍA]</a:t>
                    </a:fld>
                    <a:r>
                      <a:rPr lang="en-US" baseline="0" dirty="0"/>
                      <a:t>; </a:t>
                    </a:r>
                    <a:r>
                      <a:rPr lang="en-US" baseline="0" dirty="0" smtClean="0"/>
                      <a:t>3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50C-4D9A-A01A-67D274CE9A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4"/>
                <c:pt idx="0">
                  <c:v>SUFICIENTE</c:v>
                </c:pt>
                <c:pt idx="1">
                  <c:v>BIEN</c:v>
                </c:pt>
                <c:pt idx="2">
                  <c:v>NOTABLE</c:v>
                </c:pt>
                <c:pt idx="3">
                  <c:v>SOBRESALIENTE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4"/>
                <c:pt idx="0">
                  <c:v>0</c:v>
                </c:pt>
                <c:pt idx="1">
                  <c:v>4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45-4CD2-9004-383F8AEAFD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703466373341456E-2"/>
          <c:y val="2.4627642647863313E-2"/>
          <c:w val="0.94617815651337223"/>
          <c:h val="0.8842993348403381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F9C-4635-BC44-250AC3061C3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9C-4635-BC44-250AC3061C3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9C-4635-BC44-250AC3061C3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F9C-4635-BC44-250AC3061C3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019-4CDE-A465-6821FBCCCF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5"/>
                <c:pt idx="1">
                  <c:v>ALUMNOS QUE SUPERAN TODAS ÁREAS JUNIO</c:v>
                </c:pt>
                <c:pt idx="2">
                  <c:v>ALUMNOS QUE ABANDONAN</c:v>
                </c:pt>
                <c:pt idx="3">
                  <c:v>NO CONTESTA</c:v>
                </c:pt>
                <c:pt idx="4">
                  <c:v>CON SUPENSOS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5"/>
                <c:pt idx="0">
                  <c:v>0</c:v>
                </c:pt>
                <c:pt idx="1">
                  <c:v>13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5F-4C81-8D77-FFD0C054AD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7641984"/>
        <c:axId val="57643776"/>
      </c:barChart>
      <c:catAx>
        <c:axId val="576419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7643776"/>
        <c:crosses val="autoZero"/>
        <c:auto val="1"/>
        <c:lblAlgn val="ctr"/>
        <c:lblOffset val="100"/>
        <c:noMultiLvlLbl val="0"/>
      </c:catAx>
      <c:valAx>
        <c:axId val="57643776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7641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OPCIONES UNIVERSITARIAS</c:v>
                </c:pt>
              </c:strCache>
            </c:strRef>
          </c:tx>
          <c:spPr>
            <a:pattFill prst="narVert">
              <a:fgClr>
                <a:schemeClr val="accent6"/>
              </a:fgClr>
              <a:bgClr>
                <a:schemeClr val="accent6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6"/>
              </a:innerShdw>
            </a:effectLst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47-4E53-9A26-F7C8B59FC3EE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Hoja1!$A$2:$A$21</c15:sqref>
                  </c15:fullRef>
                </c:ext>
              </c:extLst>
              <c:f>(Hoja1!$A$3,Hoja1!$A$6,Hoja1!$A$10:$A$11,Hoja1!$A$13,Hoja1!$A$16,Hoja1!$A$21)</c:f>
              <c:strCache>
                <c:ptCount val="7"/>
                <c:pt idx="0">
                  <c:v>MAGISTERIO</c:v>
                </c:pt>
                <c:pt idx="1">
                  <c:v>INGENIERIA </c:v>
                </c:pt>
                <c:pt idx="2">
                  <c:v>GRADO SUPERIOR </c:v>
                </c:pt>
                <c:pt idx="3">
                  <c:v>G. CIVIL</c:v>
                </c:pt>
                <c:pt idx="4">
                  <c:v> MARKETING</c:v>
                </c:pt>
                <c:pt idx="5">
                  <c:v>PSICOLOGÍA</c:v>
                </c:pt>
                <c:pt idx="6">
                  <c:v>NO CONTESTAN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Hoja1!$B$2:$B$21</c15:sqref>
                  </c15:fullRef>
                </c:ext>
              </c:extLst>
              <c:f>(Hoja1!$B$3,Hoja1!$B$6,Hoja1!$B$10:$B$11,Hoja1!$B$13,Hoja1!$B$16,Hoja1!$B$21)</c:f>
              <c:numCache>
                <c:formatCode>General</c:formatCode>
                <c:ptCount val="7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Hoja1!$B$4</c15:sqref>
                  <c15:dLbl>
                    <c:idx val="0"/>
                    <c:layout/>
                    <c:tx>
                      <c:rich>
                        <a:bodyPr/>
                        <a:lstStyle/>
                        <a:p>
                          <a:r>
                            <a:rPr lang="en-US"/>
                            <a:t>1</a:t>
                          </a:r>
                        </a:p>
                      </c:rich>
                    </c:tx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>
                        <c15:layout/>
                      </c:ext>
                      <c:ext xmlns:c16="http://schemas.microsoft.com/office/drawing/2014/chart" uri="{C3380CC4-5D6E-409C-BE32-E72D297353CC}">
                        <c16:uniqueId val="{00000000-403F-4CA7-B650-0579D3000E1E}"/>
                      </c:ext>
                    </c:extLst>
                  </c15:dLbl>
                </c15:categoryFilterException>
              </c15:categoryFilterExceptions>
            </c:ext>
            <c:ext xmlns:c16="http://schemas.microsoft.com/office/drawing/2014/chart" uri="{C3380CC4-5D6E-409C-BE32-E72D297353CC}">
              <c16:uniqueId val="{00000000-18B8-4F09-9A48-169E111233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94748032"/>
        <c:axId val="94746496"/>
      </c:barChart>
      <c:valAx>
        <c:axId val="9474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4748032"/>
        <c:crosses val="autoZero"/>
        <c:crossBetween val="between"/>
      </c:valAx>
      <c:catAx>
        <c:axId val="94748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47464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0.73171</cdr:x>
      <cdr:y>0.63095</cdr:y>
    </cdr:from>
    <cdr:to>
      <cdr:x>0.7561</cdr:x>
      <cdr:y>0.64286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6480720" y="3816424"/>
          <a:ext cx="216024" cy="72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100" dirty="0" smtClean="0"/>
            <a:t>3</a:t>
          </a:r>
          <a:endParaRPr lang="es-ES" sz="1100" dirty="0"/>
        </a:p>
      </cdr:txBody>
    </cdr:sp>
  </cdr:relSizeAnchor>
  <cdr:relSizeAnchor xmlns:cdr="http://schemas.openxmlformats.org/drawingml/2006/chartDrawing">
    <cdr:from>
      <cdr:x>0.73984</cdr:x>
      <cdr:y>0.63095</cdr:y>
    </cdr:from>
    <cdr:to>
      <cdr:x>0.77236</cdr:x>
      <cdr:y>0.66667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6552728" y="3816424"/>
          <a:ext cx="28803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100" dirty="0" smtClean="0"/>
            <a:t>3</a:t>
          </a:r>
          <a:endParaRPr lang="es-E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F559B-E7CA-4BAC-8A48-98BDEE24BC15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CC905-3CE3-425F-A959-4874879C951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3228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CC905-3CE3-425F-A959-4874879C951F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539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014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007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9626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95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0713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584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9419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8575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1325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277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645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174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967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501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15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919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3C0F5-382F-4509-8747-442311E09A14}" type="datetimeFigureOut">
              <a:rPr lang="es-ES" smtClean="0"/>
              <a:pPr/>
              <a:t>14/07/2022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29A488-9D9E-4DF2-8BF0-582758360B9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56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/>
            </a:sp3d>
          </a:bodyPr>
          <a:lstStyle/>
          <a:p>
            <a:r>
              <a:rPr lang="es-ES_tradnl" sz="3600" dirty="0">
                <a:ln>
                  <a:solidFill>
                    <a:schemeClr val="tx1">
                      <a:alpha val="83000"/>
                    </a:schemeClr>
                  </a:solidFill>
                </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rPr>
              <a:t>ANALISIS RENDIMIENTOS ACADEMICOS</a:t>
            </a:r>
            <a:br>
              <a:rPr lang="es-ES_tradnl" sz="3600" dirty="0">
                <a:ln>
                  <a:solidFill>
                    <a:schemeClr val="tx1">
                      <a:alpha val="83000"/>
                    </a:schemeClr>
                  </a:solidFill>
                </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rPr>
            </a:br>
            <a:r>
              <a:rPr lang="es-ES_tradnl" sz="3600" dirty="0">
                <a:ln>
                  <a:solidFill>
                    <a:schemeClr val="tx1">
                      <a:alpha val="83000"/>
                    </a:schemeClr>
                  </a:solidFill>
                </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rPr>
              <a:t>CURSO </a:t>
            </a:r>
            <a:r>
              <a:rPr lang="es-ES_tradnl" sz="3600" dirty="0" smtClean="0">
                <a:ln>
                  <a:solidFill>
                    <a:schemeClr val="tx1">
                      <a:alpha val="83000"/>
                    </a:schemeClr>
                  </a:solidFill>
                </a:ln>
                <a:gradFill>
                  <a:gsLst>
                    <a:gs pos="0">
                      <a:srgbClr val="FBEAC7"/>
                    </a:gs>
                    <a:gs pos="17999">
                      <a:srgbClr val="FEE7F2"/>
                    </a:gs>
                    <a:gs pos="36000">
                      <a:srgbClr val="FAC77D"/>
                    </a:gs>
                    <a:gs pos="61000">
                      <a:srgbClr val="FBA97D"/>
                    </a:gs>
                    <a:gs pos="82001">
                      <a:srgbClr val="FBD49C"/>
                    </a:gs>
                    <a:gs pos="100000">
                      <a:srgbClr val="FEE7F2"/>
                    </a:gs>
                  </a:gsLst>
                  <a:lin ang="5400000" scaled="0"/>
                </a:gradFill>
              </a:rPr>
              <a:t>2021/22</a:t>
            </a:r>
            <a:endParaRPr lang="es-ES" sz="3600" dirty="0">
              <a:ln>
                <a:solidFill>
                  <a:schemeClr val="tx1">
                    <a:alpha val="83000"/>
                  </a:schemeClr>
                </a:solidFill>
              </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43608" y="764705"/>
            <a:ext cx="6048672" cy="3970318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  <a:effectLst>
            <a:glow rad="139700">
              <a:schemeClr val="accent1">
                <a:alpha val="40000"/>
              </a:schemeClr>
            </a:glow>
            <a:outerShdw blurRad="469900" dist="279400" dir="5400000" algn="ctr" rotWithShape="0">
              <a:schemeClr val="accent2">
                <a:lumMod val="75000"/>
                <a:alpha val="83000"/>
              </a:schemeClr>
            </a:out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Escolar2" panose="00000400000000000000" pitchFamily="2" charset="0"/>
              </a:rPr>
              <a:t>1.-Resultados en 1º de </a:t>
            </a:r>
          </a:p>
          <a:p>
            <a:r>
              <a:rPr lang="es-ES" sz="3600" dirty="0">
                <a:latin typeface="Escolar2" panose="00000400000000000000" pitchFamily="2" charset="0"/>
              </a:rPr>
              <a:t>Bachillerato </a:t>
            </a:r>
            <a:r>
              <a:rPr lang="es-ES" sz="3600" dirty="0" smtClean="0">
                <a:latin typeface="Escolar2" panose="00000400000000000000" pitchFamily="2" charset="0"/>
              </a:rPr>
              <a:t>21/22 </a:t>
            </a:r>
            <a:r>
              <a:rPr lang="es-ES" sz="3600" dirty="0">
                <a:latin typeface="Escolar2" panose="00000400000000000000" pitchFamily="2" charset="0"/>
              </a:rPr>
              <a:t>de nuestra Promoción </a:t>
            </a:r>
            <a:r>
              <a:rPr lang="es-ES" sz="3600" dirty="0" smtClean="0">
                <a:latin typeface="Escolar2" panose="00000400000000000000" pitchFamily="2" charset="0"/>
              </a:rPr>
              <a:t>2019/20</a:t>
            </a:r>
            <a:endParaRPr lang="es-ES" sz="3600" dirty="0">
              <a:latin typeface="Escolar2" panose="00000400000000000000" pitchFamily="2" charset="0"/>
            </a:endParaRPr>
          </a:p>
          <a:p>
            <a:endParaRPr lang="es-ES" sz="3600" dirty="0">
              <a:latin typeface="Escolar2" panose="00000400000000000000" pitchFamily="2" charset="0"/>
            </a:endParaRPr>
          </a:p>
          <a:p>
            <a:r>
              <a:rPr lang="es-ES" sz="3600" dirty="0">
                <a:latin typeface="Escolar2" panose="00000400000000000000" pitchFamily="2" charset="0"/>
              </a:rPr>
              <a:t>NÚMERO DE </a:t>
            </a:r>
            <a:r>
              <a:rPr lang="es-ES" sz="3600" dirty="0" smtClean="0">
                <a:latin typeface="Escolar2" panose="00000400000000000000" pitchFamily="2" charset="0"/>
              </a:rPr>
              <a:t>ALUMNOS:19</a:t>
            </a:r>
            <a:endParaRPr lang="es-ES" sz="3600" dirty="0">
              <a:latin typeface="Escolar2" panose="00000400000000000000" pitchFamily="2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531142064"/>
              </p:ext>
            </p:extLst>
          </p:nvPr>
        </p:nvGraphicFramePr>
        <p:xfrm>
          <a:off x="-10484" y="58592"/>
          <a:ext cx="9624029" cy="6799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 fontScale="90000"/>
          </a:bodyPr>
          <a:lstStyle/>
          <a:p>
            <a:r>
              <a:rPr lang="es-ES" sz="3100" dirty="0"/>
              <a:t/>
            </a:r>
            <a:br>
              <a:rPr lang="es-ES" sz="3100" dirty="0"/>
            </a:br>
            <a:r>
              <a:rPr lang="es-ES" dirty="0"/>
              <a:t> </a:t>
            </a:r>
            <a:r>
              <a:rPr lang="es-ES" sz="2700" dirty="0"/>
              <a:t>TIPOS DE BACHILLER DE LOS ALUMNOS DE 1º</a:t>
            </a:r>
            <a:br>
              <a:rPr lang="es-ES" sz="2700" dirty="0"/>
            </a:br>
            <a:endParaRPr lang="es-ES" sz="2700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639843"/>
              </p:ext>
            </p:extLst>
          </p:nvPr>
        </p:nvGraphicFramePr>
        <p:xfrm>
          <a:off x="457200" y="1196752"/>
          <a:ext cx="8229600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75226832"/>
              </p:ext>
            </p:extLst>
          </p:nvPr>
        </p:nvGraphicFramePr>
        <p:xfrm>
          <a:off x="179512" y="809735"/>
          <a:ext cx="8507288" cy="6048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979712" y="1988840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1</a:t>
            </a:r>
            <a:endParaRPr lang="es-E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65C9EE1-7899-4C7E-BE66-ED464BB13F71}"/>
              </a:ext>
            </a:extLst>
          </p:cNvPr>
          <p:cNvSpPr txBox="1"/>
          <p:nvPr/>
        </p:nvSpPr>
        <p:spPr>
          <a:xfrm>
            <a:off x="2051720" y="980728"/>
            <a:ext cx="1944216" cy="369332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NOTAS MEDIAS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127F740C-2890-4521-BE42-C5697F15D8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557411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778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_tradnl" sz="3100" dirty="0">
                <a:solidFill>
                  <a:schemeClr val="tx1"/>
                </a:solidFill>
                <a:latin typeface="Escolar2" pitchFamily="2" charset="0"/>
              </a:rPr>
              <a:t>Total de </a:t>
            </a:r>
            <a:r>
              <a:rPr lang="es-ES_tradnl" sz="3100" dirty="0" smtClean="0">
                <a:solidFill>
                  <a:schemeClr val="tx1"/>
                </a:solidFill>
                <a:latin typeface="Escolar2" pitchFamily="2" charset="0"/>
              </a:rPr>
              <a:t>alumnos:19</a:t>
            </a:r>
            <a:endParaRPr lang="es-ES_tradnl" sz="3100" dirty="0">
              <a:solidFill>
                <a:schemeClr val="tx1"/>
              </a:solidFill>
              <a:latin typeface="Escolar2" pitchFamily="2" charset="0"/>
            </a:endParaRPr>
          </a:p>
          <a:p>
            <a:r>
              <a:rPr lang="es-ES_tradnl" sz="3100" dirty="0">
                <a:solidFill>
                  <a:schemeClr val="tx1"/>
                </a:solidFill>
                <a:latin typeface="Escolar2" pitchFamily="2" charset="0"/>
              </a:rPr>
              <a:t>No contestan a la encuesta: </a:t>
            </a:r>
            <a:r>
              <a:rPr lang="es-ES_tradnl" sz="3600" dirty="0">
                <a:latin typeface="Escolar2" pitchFamily="2" charset="0"/>
              </a:rPr>
              <a:t>3</a:t>
            </a:r>
            <a:endParaRPr lang="es-ES" sz="3600" dirty="0">
              <a:solidFill>
                <a:schemeClr val="tx1"/>
              </a:solidFill>
              <a:latin typeface="Escolar2" pitchFamily="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025715" y="2762324"/>
            <a:ext cx="7002669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1" u="sng" dirty="0">
                <a:latin typeface="Escolar2" panose="00000400000000000000" pitchFamily="2" charset="0"/>
              </a:rPr>
              <a:t>RESULTADOS ACADÉMICOS ANTIGUOS </a:t>
            </a:r>
            <a:r>
              <a:rPr lang="es-ES" sz="1600" b="1" u="sng" dirty="0">
                <a:latin typeface="Escolar2" panose="00000400000000000000" pitchFamily="2" charset="0"/>
              </a:rPr>
              <a:t>ALUMNOS/AS</a:t>
            </a:r>
            <a:r>
              <a:rPr lang="es-ES" sz="2800" b="1" u="sng" dirty="0">
                <a:latin typeface="Escolar2" panose="00000400000000000000" pitchFamily="2" charset="0"/>
              </a:rPr>
              <a:t> </a:t>
            </a:r>
            <a:endParaRPr lang="es-E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Escolar2" panose="00000400000000000000" pitchFamily="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059832" y="364502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(han terminado 2º Bachillerato)</a:t>
            </a:r>
            <a:endParaRPr lang="es-ES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2036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662473"/>
              </p:ext>
            </p:extLst>
          </p:nvPr>
        </p:nvGraphicFramePr>
        <p:xfrm>
          <a:off x="251520" y="1584561"/>
          <a:ext cx="8712968" cy="5156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043608" y="116632"/>
            <a:ext cx="7848872" cy="1200329"/>
          </a:xfrm>
          <a:prstGeom prst="rect">
            <a:avLst/>
          </a:prstGeom>
          <a:pattFill prst="dashDnDiag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Escolar2" panose="00000400000000000000" pitchFamily="2" charset="0"/>
              </a:rPr>
              <a:t>RESULTADOS EN 2º DE BACHILLERATO </a:t>
            </a:r>
            <a:r>
              <a:rPr lang="es-ES" sz="2400" dirty="0" smtClean="0">
                <a:latin typeface="Escolar2" panose="00000400000000000000" pitchFamily="2" charset="0"/>
              </a:rPr>
              <a:t>2020/22</a:t>
            </a:r>
            <a:endParaRPr lang="es-ES" sz="2400" dirty="0">
              <a:latin typeface="Escolar2" panose="00000400000000000000" pitchFamily="2" charset="0"/>
            </a:endParaRPr>
          </a:p>
          <a:p>
            <a:r>
              <a:rPr lang="es-ES" sz="2400" dirty="0">
                <a:latin typeface="Escolar2" panose="00000400000000000000" pitchFamily="2" charset="0"/>
              </a:rPr>
              <a:t>A FECHA DE JUNIO </a:t>
            </a:r>
            <a:r>
              <a:rPr lang="es-ES" sz="2400" dirty="0" smtClean="0">
                <a:latin typeface="Escolar2" panose="00000400000000000000" pitchFamily="2" charset="0"/>
              </a:rPr>
              <a:t>2022</a:t>
            </a:r>
            <a:endParaRPr lang="es-ES" sz="2400" dirty="0">
              <a:latin typeface="Escolar2" panose="00000400000000000000" pitchFamily="2" charset="0"/>
            </a:endParaRPr>
          </a:p>
          <a:p>
            <a:r>
              <a:rPr lang="es-ES" sz="2400" dirty="0">
                <a:latin typeface="Escolar2" panose="00000400000000000000" pitchFamily="2" charset="0"/>
              </a:rPr>
              <a:t>NÚMERO DE </a:t>
            </a:r>
            <a:r>
              <a:rPr lang="es-ES" sz="2400" dirty="0" smtClean="0">
                <a:latin typeface="Escolar2" panose="00000400000000000000" pitchFamily="2" charset="0"/>
              </a:rPr>
              <a:t>ALUMNOS:19</a:t>
            </a:r>
            <a:endParaRPr lang="es-ES" sz="2400" dirty="0">
              <a:latin typeface="Escolar2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5990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0"/>
            <a:ext cx="7488832" cy="1052736"/>
          </a:xfrm>
          <a:prstGeom prst="rect">
            <a:avLst/>
          </a:prstGeom>
        </p:spPr>
      </p:pic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059917"/>
              </p:ext>
            </p:extLst>
          </p:nvPr>
        </p:nvGraphicFramePr>
        <p:xfrm>
          <a:off x="107504" y="692696"/>
          <a:ext cx="8856984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28983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1584</TotalTime>
  <Words>79</Words>
  <Application>Microsoft Office PowerPoint</Application>
  <PresentationFormat>Presentación en pantalla (4:3)</PresentationFormat>
  <Paragraphs>32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Escolar2</vt:lpstr>
      <vt:lpstr>Wingdings 3</vt:lpstr>
      <vt:lpstr>Espiral</vt:lpstr>
      <vt:lpstr>ANALISIS RENDIMIENTOS ACADEMICOS CURSO 2021/22</vt:lpstr>
      <vt:lpstr>Presentación de PowerPoint</vt:lpstr>
      <vt:lpstr>Presentación de PowerPoint</vt:lpstr>
      <vt:lpstr>  TIPOS DE BACHILLER DE LOS ALUMNOS DE 1º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Jose</cp:lastModifiedBy>
  <cp:revision>91</cp:revision>
  <cp:lastPrinted>2017-08-31T16:09:08Z</cp:lastPrinted>
  <dcterms:created xsi:type="dcterms:W3CDTF">2012-10-15T19:05:16Z</dcterms:created>
  <dcterms:modified xsi:type="dcterms:W3CDTF">2022-07-14T10:58:49Z</dcterms:modified>
</cp:coreProperties>
</file>